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Press Start 2P" pitchFamily="2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VT323" pitchFamily="49" charset="77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6"/>
    <p:restoredTop sz="94762"/>
  </p:normalViewPr>
  <p:slideViewPr>
    <p:cSldViewPr snapToGrid="0">
      <p:cViewPr varScale="1">
        <p:scale>
          <a:sx n="117" d="100"/>
          <a:sy n="117" d="100"/>
        </p:scale>
        <p:origin x="184" y="8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e4f6f3aa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e4f6f3aa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e4f6f3aa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e4f6f3aa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e4f6f3aa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e4f6f3aa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e4f6f3aa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e4f6f3aa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e4f6f3aa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e4f6f3aa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e4f6f3aa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e4f6f3aa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e4f6f3aa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e4f6f3aa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e4f6f3aa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e4f6f3aa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4f6f3aa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4f6f3aa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e4f6f3a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e4f6f3a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e4f6f3aa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e4f6f3aa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e4f6f3aa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e4f6f3aa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e4f6f3aa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e4f6f3aa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e4f6f3aa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e4f6f3aa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e4f6f3aa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e4f6f3aa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e4f6f3aa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e4f6f3aa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0000"/>
            </a:gs>
            <a:gs pos="28000">
              <a:srgbClr val="000000"/>
            </a:gs>
            <a:gs pos="48000">
              <a:srgbClr val="990000"/>
            </a:gs>
            <a:gs pos="74000">
              <a:srgbClr val="000000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52008" y="8168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G.O.T.E</a:t>
            </a:r>
            <a:endParaRPr sz="73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52000" y="2906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A Script Analysis Method</a:t>
            </a:r>
            <a:endParaRPr sz="240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26511" t="8443" r="26647" b="7790"/>
          <a:stretch/>
        </p:blipFill>
        <p:spPr>
          <a:xfrm>
            <a:off x="1454750" y="1665175"/>
            <a:ext cx="1879500" cy="188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3171450" y="1821750"/>
            <a:ext cx="2801100" cy="150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Sabotage and kill everyone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Fake Tasks: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MedBay: Submit Scan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MedBay: Inspect Sample (0/3)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Comms: Download Data (0/2)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O2: Clean O2 Filter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1093300" y="722850"/>
            <a:ext cx="72555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Scene Objectives are in response to the OBSTACLES</a:t>
            </a:r>
            <a:endParaRPr sz="22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cxnSp>
        <p:nvCxnSpPr>
          <p:cNvPr id="122" name="Google Shape;122;p22"/>
          <p:cNvCxnSpPr>
            <a:stCxn id="123" idx="0"/>
          </p:cNvCxnSpPr>
          <p:nvPr/>
        </p:nvCxnSpPr>
        <p:spPr>
          <a:xfrm rot="10800000" flipH="1">
            <a:off x="1688500" y="2042100"/>
            <a:ext cx="1419600" cy="11565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200025" dist="19050" dir="5400000" algn="bl" rotWithShape="0">
              <a:srgbClr val="000000"/>
            </a:outerShdw>
          </a:effectLst>
        </p:spPr>
      </p:cxnSp>
      <p:sp>
        <p:nvSpPr>
          <p:cNvPr id="123" name="Google Shape;123;p22"/>
          <p:cNvSpPr txBox="1"/>
          <p:nvPr/>
        </p:nvSpPr>
        <p:spPr>
          <a:xfrm>
            <a:off x="595150" y="3198600"/>
            <a:ext cx="2186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get caught, you cannot </a:t>
            </a:r>
            <a:r>
              <a:rPr lang="en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sabotage and kill everyone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476100" y="2835975"/>
            <a:ext cx="2186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These smaller objectives are </a:t>
            </a:r>
            <a:r>
              <a:rPr lang="en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because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the OBSTACLE.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 rot="10800000">
            <a:off x="5719475" y="2439675"/>
            <a:ext cx="1732500" cy="3963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200025" dist="19050" dir="5400000" algn="bl" rotWithShape="0">
              <a:srgbClr val="000000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Tactics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1400550" y="1210775"/>
            <a:ext cx="6342900" cy="33792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Strategies you try to achieve your goals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Must be done to the OTHER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Verbs/Verb Phrases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51312"/>
          <a:stretch/>
        </p:blipFill>
        <p:spPr>
          <a:xfrm rot="-1653199">
            <a:off x="6833714" y="1546100"/>
            <a:ext cx="1792874" cy="18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Tactics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5349050" y="2152925"/>
            <a:ext cx="3352200" cy="15810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are some tactics you try in meetings to avoid suspicion?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6DBA6-C113-BC1A-F712-519D323DB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5" t="2439" r="10154" b="1950"/>
          <a:stretch/>
        </p:blipFill>
        <p:spPr>
          <a:xfrm>
            <a:off x="442750" y="1131888"/>
            <a:ext cx="4906300" cy="3623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Tactics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533075" y="1093300"/>
            <a:ext cx="8168100" cy="32799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Accuse: “I saw blue walking out of Electrical right after the lights went out!”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Put Them At Ease: “This is my first time on the map. I don’t know where I’m going.”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Butter Them Up: “I know it’s not blue because he was swiping his card when it happened.”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Command Them: “Orange is a liar. Skip the vote!”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Expectation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t="8282"/>
          <a:stretch/>
        </p:blipFill>
        <p:spPr>
          <a:xfrm>
            <a:off x="828925" y="1572375"/>
            <a:ext cx="4303250" cy="2250725"/>
          </a:xfrm>
          <a:prstGeom prst="flowChartInputOutpu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5195450" y="2051075"/>
            <a:ext cx="2547900" cy="11928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 you expect to happen as a result of your actions?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Expectation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1400550" y="1075225"/>
            <a:ext cx="6342900" cy="36594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TACTIC: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Badger them into voting for blue.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EXPECTATION: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They will vote blue and then you will be safe.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HAPPENS: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They skip!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NEW TACTIC: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Guilt trip them about not choosing blue.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“Now Red is dead because y’all didn’t listen to me!”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Expectation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3379300" y="2349250"/>
            <a:ext cx="2292600" cy="9036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EXPECTATION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it Happen?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2149300" y="3179300"/>
            <a:ext cx="1230000" cy="4890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YES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5671950" y="3179300"/>
            <a:ext cx="1230000" cy="6258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" name="Google Shape;168;p28"/>
          <p:cNvCxnSpPr>
            <a:stCxn id="165" idx="1"/>
            <a:endCxn id="166" idx="0"/>
          </p:cNvCxnSpPr>
          <p:nvPr/>
        </p:nvCxnSpPr>
        <p:spPr>
          <a:xfrm flipH="1">
            <a:off x="2764300" y="2801050"/>
            <a:ext cx="615000" cy="378300"/>
          </a:xfrm>
          <a:prstGeom prst="bentConnector2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9" name="Google Shape;169;p28"/>
          <p:cNvCxnSpPr>
            <a:stCxn id="165" idx="3"/>
            <a:endCxn id="167" idx="0"/>
          </p:cNvCxnSpPr>
          <p:nvPr/>
        </p:nvCxnSpPr>
        <p:spPr>
          <a:xfrm>
            <a:off x="5671900" y="2801050"/>
            <a:ext cx="615000" cy="378300"/>
          </a:xfrm>
          <a:prstGeom prst="bentConnector2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0" name="Google Shape;170;p28"/>
          <p:cNvCxnSpPr>
            <a:stCxn id="166" idx="2"/>
          </p:cNvCxnSpPr>
          <p:nvPr/>
        </p:nvCxnSpPr>
        <p:spPr>
          <a:xfrm rot="5400000">
            <a:off x="2208250" y="3249050"/>
            <a:ext cx="136800" cy="975300"/>
          </a:xfrm>
          <a:prstGeom prst="bentConnector2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1" name="Google Shape;171;p28"/>
          <p:cNvCxnSpPr/>
          <p:nvPr/>
        </p:nvCxnSpPr>
        <p:spPr>
          <a:xfrm rot="-5400000" flipH="1">
            <a:off x="6706150" y="3249050"/>
            <a:ext cx="136800" cy="975300"/>
          </a:xfrm>
          <a:prstGeom prst="bentConnector2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2" name="Google Shape;172;p28"/>
          <p:cNvSpPr txBox="1"/>
          <p:nvPr/>
        </p:nvSpPr>
        <p:spPr>
          <a:xfrm>
            <a:off x="7262200" y="3370275"/>
            <a:ext cx="12831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Drat! Try something else.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533075" y="3370275"/>
            <a:ext cx="11457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Cool!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Now work on the next objective.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74" name="Google Shape;174;p28"/>
          <p:cNvCxnSpPr>
            <a:stCxn id="173" idx="0"/>
          </p:cNvCxnSpPr>
          <p:nvPr/>
        </p:nvCxnSpPr>
        <p:spPr>
          <a:xfrm rot="-5400000">
            <a:off x="1361675" y="1253325"/>
            <a:ext cx="1861200" cy="2372700"/>
          </a:xfrm>
          <a:prstGeom prst="bentConnector2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5" name="Google Shape;175;p28"/>
          <p:cNvCxnSpPr/>
          <p:nvPr/>
        </p:nvCxnSpPr>
        <p:spPr>
          <a:xfrm rot="10800000">
            <a:off x="5466425" y="1472775"/>
            <a:ext cx="2417700" cy="1897500"/>
          </a:xfrm>
          <a:prstGeom prst="bentConnector3">
            <a:avLst>
              <a:gd name="adj1" fmla="val 211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6" name="Google Shape;176;p28"/>
          <p:cNvSpPr txBox="1"/>
          <p:nvPr/>
        </p:nvSpPr>
        <p:spPr>
          <a:xfrm>
            <a:off x="3379300" y="1290875"/>
            <a:ext cx="2292600" cy="9036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TACTIC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" name="Google Shape;177;p28"/>
          <p:cNvCxnSpPr/>
          <p:nvPr/>
        </p:nvCxnSpPr>
        <p:spPr>
          <a:xfrm>
            <a:off x="4517775" y="1761925"/>
            <a:ext cx="7800" cy="587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50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1021025" y="171675"/>
            <a:ext cx="7056900" cy="4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Imposter</a:t>
            </a:r>
            <a:endParaRPr sz="6400">
              <a:solidFill>
                <a:srgbClr val="CC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Imposter</a:t>
            </a:r>
            <a:endParaRPr sz="6400">
              <a:solidFill>
                <a:srgbClr val="CC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Imposter</a:t>
            </a:r>
            <a:endParaRPr sz="6400">
              <a:solidFill>
                <a:srgbClr val="CC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Imposter</a:t>
            </a:r>
            <a:endParaRPr sz="6400">
              <a:solidFill>
                <a:srgbClr val="CC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4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Imposter</a:t>
            </a:r>
            <a:endParaRPr sz="6400">
              <a:solidFill>
                <a:srgbClr val="CC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l="46977"/>
          <a:stretch/>
        </p:blipFill>
        <p:spPr>
          <a:xfrm>
            <a:off x="1931285" y="1543425"/>
            <a:ext cx="3942490" cy="3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451" y="1593470"/>
            <a:ext cx="3102957" cy="186185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/>
          <p:nvPr/>
        </p:nvSpPr>
        <p:spPr>
          <a:xfrm>
            <a:off x="4291900" y="234925"/>
            <a:ext cx="2331300" cy="1463700"/>
          </a:xfrm>
          <a:prstGeom prst="wedgeRoundRectCallout">
            <a:avLst>
              <a:gd name="adj1" fmla="val -38759"/>
              <a:gd name="adj2" fmla="val 80771"/>
              <a:gd name="adj3" fmla="val 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ess Start 2P"/>
                <a:ea typeface="Press Start 2P"/>
                <a:cs typeface="Press Start 2P"/>
                <a:sym typeface="Press Start 2P"/>
              </a:rPr>
              <a:t>Orange is sus.</a:t>
            </a:r>
            <a:endParaRPr dirty="0">
              <a:latin typeface="Press Start 2P"/>
              <a:ea typeface="Press Start 2P"/>
              <a:cs typeface="Press Start 2P"/>
              <a:sym typeface="Press Start 2P"/>
            </a:endParaRPr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ess Start 2P"/>
                <a:ea typeface="Press Start 2P"/>
                <a:cs typeface="Press Start 2P"/>
                <a:sym typeface="Press Start 2P"/>
              </a:rPr>
              <a:t>Vote him out.</a:t>
            </a:r>
            <a:endParaRPr dirty="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25" y="695737"/>
            <a:ext cx="5002701" cy="3752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4"/>
          <p:cNvCxnSpPr/>
          <p:nvPr/>
        </p:nvCxnSpPr>
        <p:spPr>
          <a:xfrm rot="10800000">
            <a:off x="2331375" y="1210775"/>
            <a:ext cx="3478500" cy="9939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85750" dist="28575" dir="12420000" algn="bl" rotWithShape="0">
              <a:srgbClr val="000000"/>
            </a:outerShdw>
          </a:effectLst>
        </p:spPr>
      </p:cxnSp>
      <p:sp>
        <p:nvSpPr>
          <p:cNvPr id="63" name="Google Shape;63;p14"/>
          <p:cNvSpPr txBox="1"/>
          <p:nvPr/>
        </p:nvSpPr>
        <p:spPr>
          <a:xfrm>
            <a:off x="5836975" y="695750"/>
            <a:ext cx="30903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Imposter</a:t>
            </a:r>
            <a:endParaRPr sz="2800">
              <a:solidFill>
                <a:srgbClr val="CC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981575" y="1816150"/>
            <a:ext cx="2801100" cy="150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Sabotage and kill everyone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Fake Tasks: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MedBay: Submit Scan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MedBay: Inspect Sample (0/3)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Comms: Download Data (0/2)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O2: Clean O2 Filter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GOAL (Objective)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246950" y="2060125"/>
            <a:ext cx="6342900" cy="4698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Super Objective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Scene Objective (s)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Superobjective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400550" y="1210775"/>
            <a:ext cx="6342900" cy="33792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One for the whole play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shift in super-objective may be a major plot point (eg. Elle realizing she </a:t>
            </a:r>
            <a:r>
              <a:rPr lang="en"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doesn’t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want Warner back at the end of Act I of </a:t>
            </a:r>
            <a:r>
              <a:rPr lang="en"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Legally Blonde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Something that fulfills a fundamental human need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Big and not easy to get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57275" t="6527" r="12278" b="6204"/>
          <a:stretch/>
        </p:blipFill>
        <p:spPr>
          <a:xfrm>
            <a:off x="8041650" y="3596250"/>
            <a:ext cx="948225" cy="13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Scene Objective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400550" y="1210775"/>
            <a:ext cx="6342900" cy="33792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May be more than one per scene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either be accomplished or abandoned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Always in service of the superobjective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l="55827" r="11969"/>
          <a:stretch/>
        </p:blipFill>
        <p:spPr>
          <a:xfrm>
            <a:off x="4033212" y="3135350"/>
            <a:ext cx="1077574" cy="16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171450" y="1821750"/>
            <a:ext cx="2801100" cy="150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Sabotage and kill everyone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Fake Tasks: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MedBay: Submit Scan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MedBay: Inspect Sample (0/3)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Comms: Download Data (0/2)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O2: Clean O2 Filter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093300" y="722850"/>
            <a:ext cx="72555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Which of these is the SUPEROBJECTIVE?</a:t>
            </a:r>
            <a:endParaRPr sz="23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cxnSp>
        <p:nvCxnSpPr>
          <p:cNvPr id="91" name="Google Shape;91;p18"/>
          <p:cNvCxnSpPr/>
          <p:nvPr/>
        </p:nvCxnSpPr>
        <p:spPr>
          <a:xfrm rot="10800000" flipH="1">
            <a:off x="2014925" y="2042000"/>
            <a:ext cx="1219800" cy="7500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200025" dist="19050" dir="5400000" algn="bl" rotWithShape="0">
              <a:srgbClr val="000000"/>
            </a:outerShdw>
          </a:effectLst>
        </p:spPr>
      </p:cxnSp>
      <p:sp>
        <p:nvSpPr>
          <p:cNvPr id="92" name="Google Shape;92;p18"/>
          <p:cNvSpPr txBox="1"/>
          <p:nvPr/>
        </p:nvSpPr>
        <p:spPr>
          <a:xfrm>
            <a:off x="542125" y="2819100"/>
            <a:ext cx="21867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one is the WIN condition.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" name="Google Shape;93;p18"/>
          <p:cNvCxnSpPr/>
          <p:nvPr/>
        </p:nvCxnSpPr>
        <p:spPr>
          <a:xfrm rot="10800000">
            <a:off x="5547825" y="2367325"/>
            <a:ext cx="984900" cy="4608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200025" dist="19050" dir="5400000" algn="bl" rotWithShape="0">
              <a:srgbClr val="000000"/>
            </a:outerShdw>
          </a:effectLst>
        </p:spPr>
      </p:cxnSp>
      <p:sp>
        <p:nvSpPr>
          <p:cNvPr id="94" name="Google Shape;94;p18"/>
          <p:cNvSpPr txBox="1"/>
          <p:nvPr/>
        </p:nvSpPr>
        <p:spPr>
          <a:xfrm>
            <a:off x="6368875" y="2792000"/>
            <a:ext cx="21867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 why do we </a:t>
            </a:r>
            <a:r>
              <a:rPr lang="en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these?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O: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Obstacle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28673"/>
          <a:stretch/>
        </p:blipFill>
        <p:spPr>
          <a:xfrm>
            <a:off x="224700" y="3954175"/>
            <a:ext cx="1423571" cy="10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400550" y="1210775"/>
            <a:ext cx="6342900" cy="33792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Often a list of complicating factors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Relate your OBSTACLES to the OTHER in the scene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OTHER an OBSTACLE?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OTHER a potential ALLY?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O: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Obstacle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725" y="1089925"/>
            <a:ext cx="3594950" cy="35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t="4761"/>
          <a:stretch/>
        </p:blipFill>
        <p:spPr>
          <a:xfrm>
            <a:off x="0" y="0"/>
            <a:ext cx="9144000" cy="49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533075" y="361425"/>
            <a:ext cx="72285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O:</a:t>
            </a:r>
            <a:r>
              <a:rPr lang="en" sz="2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Obstacle</a:t>
            </a:r>
            <a:endParaRPr sz="2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00" y="1671550"/>
            <a:ext cx="4363425" cy="21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5285825" y="2208350"/>
            <a:ext cx="3352200" cy="15810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the crewmates figure out who you are, they will throw you out the airlock.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508</Words>
  <Application>Microsoft Macintosh PowerPoint</Application>
  <PresentationFormat>On-screen Show (16:9)</PresentationFormat>
  <Paragraphs>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VT323</vt:lpstr>
      <vt:lpstr>Roboto</vt:lpstr>
      <vt:lpstr>Press Start 2P</vt:lpstr>
      <vt:lpstr>Arial</vt:lpstr>
      <vt:lpstr>Simple Light</vt:lpstr>
      <vt:lpstr>G.O.T.E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G.O.T.E</dc:title>
  <cp:lastModifiedBy>Rivera, Stevan R</cp:lastModifiedBy>
  <cp:revision>4</cp:revision>
  <dcterms:modified xsi:type="dcterms:W3CDTF">2023-01-06T05:29:41Z</dcterms:modified>
</cp:coreProperties>
</file>